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7" r:id="rId2"/>
    <p:sldId id="270" r:id="rId3"/>
    <p:sldId id="266" r:id="rId4"/>
    <p:sldId id="262" r:id="rId5"/>
    <p:sldId id="263" r:id="rId6"/>
    <p:sldId id="267" r:id="rId7"/>
    <p:sldId id="268" r:id="rId8"/>
    <p:sldId id="265" r:id="rId9"/>
    <p:sldId id="271" r:id="rId10"/>
  </p:sldIdLst>
  <p:sldSz cx="36576000" cy="20574000"/>
  <p:notesSz cx="6797675" cy="9926638"/>
  <p:embeddedFontLst>
    <p:embeddedFont>
      <p:font typeface="Boxed Round Heavy" panose="020F0900000000020000" pitchFamily="34" charset="0"/>
      <p:bold r:id="rId13"/>
      <p:boldItalic r:id="rId14"/>
    </p:embeddedFont>
    <p:embeddedFont>
      <p:font typeface="等线" panose="02010600030101010101" pitchFamily="2" charset="-122"/>
      <p:regular r:id="rId15"/>
      <p:bold r:id="rId16"/>
    </p:embeddedFont>
    <p:embeddedFont>
      <p:font typeface="金山云技术体" pitchFamily="2" charset="-122"/>
      <p:regular r:id="rId17"/>
    </p:embeddedFont>
    <p:embeddedFont>
      <p:font typeface="思源宋体 CN Heavy" panose="02020900000000000000" pitchFamily="18" charset="-122"/>
      <p:bold r:id="rId18"/>
    </p:embeddedFont>
    <p:embeddedFont>
      <p:font typeface="思源宋体 CN SemiBold" panose="02020600000000000000" pitchFamily="18" charset="-122"/>
      <p:bold r:id="rId19"/>
    </p:embeddedFont>
    <p:embeddedFont>
      <p:font typeface="字魂58号-创中黑" panose="00000500000000000000" pitchFamily="2" charset="-122"/>
      <p:regular r:id="rId20"/>
    </p:embeddedFont>
    <p:embeddedFont>
      <p:font typeface="字魂59号-创粗黑" panose="00000500000000000000" pitchFamily="2" charset="-122"/>
      <p:regular r:id="rId21"/>
    </p:embeddedFont>
    <p:embeddedFont>
      <p:font typeface="字由文艺黑" panose="00020600040101010101" pitchFamily="18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p ruizhi" initials="hr" lastIdx="4" clrIdx="0">
    <p:extLst>
      <p:ext uri="{19B8F6BF-5375-455C-9EA6-DF929625EA0E}">
        <p15:presenceInfo xmlns:p15="http://schemas.microsoft.com/office/powerpoint/2012/main" userId="125ebf2deaa8bc2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9A2"/>
    <a:srgbClr val="1D99FF"/>
    <a:srgbClr val="6DD9FF"/>
    <a:srgbClr val="FFFFFF"/>
    <a:srgbClr val="57B3FF"/>
    <a:srgbClr val="61D6FF"/>
    <a:srgbClr val="8BE1FF"/>
    <a:srgbClr val="EFFBFF"/>
    <a:srgbClr val="C0E5FF"/>
    <a:srgbClr val="75C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21" d="100"/>
          <a:sy n="21" d="100"/>
        </p:scale>
        <p:origin x="18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7778013396801656E-2"/>
          <c:y val="1.6296203432665267E-2"/>
          <c:w val="0.97938709809711288"/>
          <c:h val="0.9717217537902856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57150" cap="rnd">
              <a:solidFill>
                <a:srgbClr val="61D6FF"/>
              </a:solidFill>
              <a:round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31.71</c:v>
                </c:pt>
                <c:pt idx="1">
                  <c:v>24.39</c:v>
                </c:pt>
                <c:pt idx="2">
                  <c:v>12.2</c:v>
                </c:pt>
                <c:pt idx="3">
                  <c:v>7.32</c:v>
                </c:pt>
                <c:pt idx="4">
                  <c:v>7.32</c:v>
                </c:pt>
                <c:pt idx="5">
                  <c:v>7.32</c:v>
                </c:pt>
                <c:pt idx="6">
                  <c:v>4.88</c:v>
                </c:pt>
                <c:pt idx="7">
                  <c:v>4.88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299C-4961-B6C1-9A703D9863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列1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99C-4961-B6C1-9A703D98633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列2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Sheet1!$D$2:$D$12</c:f>
              <c:numCache>
                <c:formatCode>General</c:formatCode>
                <c:ptCount val="11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99C-4961-B6C1-9A703D9863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5894079"/>
        <c:axId val="185893119"/>
      </c:lineChart>
      <c:catAx>
        <c:axId val="18589407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5893119"/>
        <c:crosses val="autoZero"/>
        <c:auto val="1"/>
        <c:lblAlgn val="ctr"/>
        <c:lblOffset val="100"/>
        <c:noMultiLvlLbl val="0"/>
      </c:catAx>
      <c:valAx>
        <c:axId val="185893119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858940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defRPr>
            </a:pPr>
            <a:r>
              <a:rPr lang="zh-CN" altLang="en-US" sz="60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康社</a:t>
            </a:r>
            <a:r>
              <a:rPr lang="en-US" altLang="zh-CN" sz="60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9</a:t>
            </a:r>
            <a:r>
              <a:rPr lang="zh-CN" altLang="en-US" sz="60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班同学最喜欢的科目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rgbClr val="0059A2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1.2279568569553806E-2"/>
          <c:y val="4.8711245078740155E-3"/>
          <c:w val="0.97938709809711288"/>
          <c:h val="0.9226728592519685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1D99FF"/>
            </a:solidFill>
            <a:ln>
              <a:noFill/>
            </a:ln>
            <a:effectLst/>
          </c:spPr>
          <c:invertIfNegative val="0"/>
          <c:cat>
            <c:strRef>
              <c:f>Sheet1!$A$2:$A$12</c:f>
              <c:strCache>
                <c:ptCount val="11"/>
                <c:pt idx="0">
                  <c:v>体育</c:v>
                </c:pt>
                <c:pt idx="1">
                  <c:v>英语</c:v>
                </c:pt>
                <c:pt idx="2">
                  <c:v>数学</c:v>
                </c:pt>
                <c:pt idx="3">
                  <c:v>语文</c:v>
                </c:pt>
                <c:pt idx="4">
                  <c:v>历史</c:v>
                </c:pt>
                <c:pt idx="5">
                  <c:v>信息技术</c:v>
                </c:pt>
                <c:pt idx="6">
                  <c:v>地理</c:v>
                </c:pt>
                <c:pt idx="7">
                  <c:v>音乐</c:v>
                </c:pt>
                <c:pt idx="8">
                  <c:v>道德与法治</c:v>
                </c:pt>
                <c:pt idx="9">
                  <c:v>生物学</c:v>
                </c:pt>
                <c:pt idx="10">
                  <c:v>美术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31.71</c:v>
                </c:pt>
                <c:pt idx="1">
                  <c:v>24.39</c:v>
                </c:pt>
                <c:pt idx="2">
                  <c:v>12.2</c:v>
                </c:pt>
                <c:pt idx="3">
                  <c:v>7.32</c:v>
                </c:pt>
                <c:pt idx="4">
                  <c:v>7.32</c:v>
                </c:pt>
                <c:pt idx="5">
                  <c:v>7.32</c:v>
                </c:pt>
                <c:pt idx="6">
                  <c:v>4.88</c:v>
                </c:pt>
                <c:pt idx="7">
                  <c:v>4.88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B1-4777-9871-DA0C8E268A8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Sheet1!$A$2:$A$12</c:f>
              <c:strCache>
                <c:ptCount val="11"/>
                <c:pt idx="0">
                  <c:v>体育</c:v>
                </c:pt>
                <c:pt idx="1">
                  <c:v>英语</c:v>
                </c:pt>
                <c:pt idx="2">
                  <c:v>数学</c:v>
                </c:pt>
                <c:pt idx="3">
                  <c:v>语文</c:v>
                </c:pt>
                <c:pt idx="4">
                  <c:v>历史</c:v>
                </c:pt>
                <c:pt idx="5">
                  <c:v>信息技术</c:v>
                </c:pt>
                <c:pt idx="6">
                  <c:v>地理</c:v>
                </c:pt>
                <c:pt idx="7">
                  <c:v>音乐</c:v>
                </c:pt>
                <c:pt idx="8">
                  <c:v>道德与法治</c:v>
                </c:pt>
                <c:pt idx="9">
                  <c:v>生物学</c:v>
                </c:pt>
                <c:pt idx="10">
                  <c:v>美术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</c:numCache>
            </c:numRef>
          </c:val>
          <c:extLst>
            <c:ext xmlns:c16="http://schemas.microsoft.com/office/drawing/2014/chart" uri="{C3380CC4-5D6E-409C-BE32-E72D297353CC}">
              <c16:uniqueId val="{00000001-E0B1-4777-9871-DA0C8E268A8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列2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Sheet1!$A$2:$A$12</c:f>
              <c:strCache>
                <c:ptCount val="11"/>
                <c:pt idx="0">
                  <c:v>体育</c:v>
                </c:pt>
                <c:pt idx="1">
                  <c:v>英语</c:v>
                </c:pt>
                <c:pt idx="2">
                  <c:v>数学</c:v>
                </c:pt>
                <c:pt idx="3">
                  <c:v>语文</c:v>
                </c:pt>
                <c:pt idx="4">
                  <c:v>历史</c:v>
                </c:pt>
                <c:pt idx="5">
                  <c:v>信息技术</c:v>
                </c:pt>
                <c:pt idx="6">
                  <c:v>地理</c:v>
                </c:pt>
                <c:pt idx="7">
                  <c:v>音乐</c:v>
                </c:pt>
                <c:pt idx="8">
                  <c:v>道德与法治</c:v>
                </c:pt>
                <c:pt idx="9">
                  <c:v>生物学</c:v>
                </c:pt>
                <c:pt idx="10">
                  <c:v>美术</c:v>
                </c:pt>
              </c:strCache>
            </c:strRef>
          </c:cat>
          <c:val>
            <c:numRef>
              <c:f>Sheet1!$D$2:$D$12</c:f>
              <c:numCache>
                <c:formatCode>General</c:formatCode>
                <c:ptCount val="11"/>
              </c:numCache>
            </c:numRef>
          </c:val>
          <c:extLst>
            <c:ext xmlns:c16="http://schemas.microsoft.com/office/drawing/2014/chart" uri="{C3380CC4-5D6E-409C-BE32-E72D297353CC}">
              <c16:uniqueId val="{00000002-E0B1-4777-9871-DA0C8E268A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75"/>
        <c:axId val="118835727"/>
        <c:axId val="118853487"/>
      </c:barChart>
      <c:catAx>
        <c:axId val="118835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600" b="0" i="0" u="none" strike="noStrike" kern="1200" baseline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defRPr>
            </a:pPr>
            <a:endParaRPr lang="zh-CN"/>
          </a:p>
        </c:txPr>
        <c:crossAx val="118853487"/>
        <c:crosses val="autoZero"/>
        <c:auto val="1"/>
        <c:lblAlgn val="ctr"/>
        <c:lblOffset val="100"/>
        <c:noMultiLvlLbl val="0"/>
      </c:catAx>
      <c:valAx>
        <c:axId val="1188534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88357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5-22T20:15:34.065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5-22T20:15:34.065" idx="4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7EED5BD-759A-B12C-3BCE-B61A402E9A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CB87E33-C3AB-CB7A-3FC8-B02F138E6A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2FDEA-FB1B-4E2D-8C15-741E2E76F7AB}" type="datetime1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7C6068-A417-523A-DD7B-7F3D2FE07D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37237E4-16C0-7455-4993-F257E39FFA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03EB4-77CE-473A-A721-57C22487EB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102547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6A70B-733C-4CB8-900C-F51F3CAFEAE5}" type="datetime1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50A7D-6AC6-4C1C-A4C6-7A64407E27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65683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191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191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3735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FC03D4E9-D23C-F430-DC1A-AC7F12F6ECF1}"/>
              </a:ext>
            </a:extLst>
          </p:cNvPr>
          <p:cNvSpPr/>
          <p:nvPr/>
        </p:nvSpPr>
        <p:spPr>
          <a:xfrm>
            <a:off x="11760200" y="-1436"/>
            <a:ext cx="13208000" cy="1474636"/>
          </a:xfrm>
          <a:prstGeom prst="rect">
            <a:avLst/>
          </a:prstGeom>
          <a:solidFill>
            <a:srgbClr val="FAE3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9195566-C4DC-D292-1F1B-EB7E213CB985}"/>
              </a:ext>
            </a:extLst>
          </p:cNvPr>
          <p:cNvSpPr/>
          <p:nvPr/>
        </p:nvSpPr>
        <p:spPr>
          <a:xfrm>
            <a:off x="10820400" y="-5648088"/>
            <a:ext cx="16179800" cy="16179800"/>
          </a:xfrm>
          <a:prstGeom prst="ellipse">
            <a:avLst/>
          </a:prstGeom>
          <a:gradFill flip="none" rotWithShape="1">
            <a:gsLst>
              <a:gs pos="0">
                <a:srgbClr val="E1F8FF"/>
              </a:gs>
              <a:gs pos="100000">
                <a:srgbClr val="75CAFF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r>
              <a:rPr lang="zh-CN" altLang="en-US" sz="6600" dirty="0">
                <a:latin typeface="金山云技术体" pitchFamily="2" charset="-122"/>
                <a:ea typeface="金山云技术体" pitchFamily="2" charset="-122"/>
              </a:rPr>
              <a:t>数学实践活动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CBC4914-5E16-4A25-2ACA-27053DD878F3}"/>
              </a:ext>
            </a:extLst>
          </p:cNvPr>
          <p:cNvSpPr txBox="1"/>
          <p:nvPr/>
        </p:nvSpPr>
        <p:spPr>
          <a:xfrm>
            <a:off x="20245796" y="16906329"/>
            <a:ext cx="2385889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400" dirty="0">
                <a:solidFill>
                  <a:srgbClr val="1D99FF"/>
                </a:solidFill>
                <a:effectLst/>
                <a:latin typeface="金山云技术体" pitchFamily="2" charset="-122"/>
                <a:ea typeface="金山云技术体" pitchFamily="2" charset="-122"/>
              </a:rPr>
              <a:t>2023 0525 0945 0936 0931 0910 0907</a:t>
            </a:r>
            <a:r>
              <a:rPr lang="zh-CN" altLang="en-US" sz="5400" dirty="0">
                <a:solidFill>
                  <a:srgbClr val="1D99FF"/>
                </a:solidFill>
                <a:effectLst/>
              </a:rPr>
              <a:t> 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0A21AB1-0623-ED0A-D150-81056EFA916C}"/>
              </a:ext>
            </a:extLst>
          </p:cNvPr>
          <p:cNvSpPr txBox="1"/>
          <p:nvPr/>
        </p:nvSpPr>
        <p:spPr>
          <a:xfrm>
            <a:off x="18060987" y="12669711"/>
            <a:ext cx="17878425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200" dirty="0">
                <a:solidFill>
                  <a:srgbClr val="0059A2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最喜欢的科目</a:t>
            </a:r>
          </a:p>
        </p:txBody>
      </p:sp>
    </p:spTree>
    <p:extLst>
      <p:ext uri="{BB962C8B-B14F-4D97-AF65-F5344CB8AC3E}">
        <p14:creationId xmlns:p14="http://schemas.microsoft.com/office/powerpoint/2010/main" val="840519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791D04AF-1D25-7ECD-3E25-09278C2AB3E9}"/>
              </a:ext>
            </a:extLst>
          </p:cNvPr>
          <p:cNvSpPr/>
          <p:nvPr/>
        </p:nvSpPr>
        <p:spPr>
          <a:xfrm>
            <a:off x="25880257" y="5248794"/>
            <a:ext cx="4546600" cy="11467577"/>
          </a:xfrm>
          <a:prstGeom prst="roundRect">
            <a:avLst>
              <a:gd name="adj" fmla="val 6052"/>
            </a:avLst>
          </a:prstGeom>
          <a:solidFill>
            <a:schemeClr val="bg1">
              <a:alpha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E65A6C2-7CFE-BE68-5F57-A4472BFCE011}"/>
              </a:ext>
            </a:extLst>
          </p:cNvPr>
          <p:cNvSpPr/>
          <p:nvPr/>
        </p:nvSpPr>
        <p:spPr>
          <a:xfrm>
            <a:off x="20944734" y="5277370"/>
            <a:ext cx="4546600" cy="11467577"/>
          </a:xfrm>
          <a:prstGeom prst="roundRect">
            <a:avLst>
              <a:gd name="adj" fmla="val 6052"/>
            </a:avLst>
          </a:prstGeom>
          <a:solidFill>
            <a:schemeClr val="bg1">
              <a:alpha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654A6F86-7598-FAF1-CB48-056F18DC12C1}"/>
              </a:ext>
            </a:extLst>
          </p:cNvPr>
          <p:cNvSpPr/>
          <p:nvPr/>
        </p:nvSpPr>
        <p:spPr>
          <a:xfrm>
            <a:off x="16014700" y="5277371"/>
            <a:ext cx="4546600" cy="11467577"/>
          </a:xfrm>
          <a:prstGeom prst="roundRect">
            <a:avLst>
              <a:gd name="adj" fmla="val 6052"/>
            </a:avLst>
          </a:prstGeom>
          <a:solidFill>
            <a:schemeClr val="bg1">
              <a:alpha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2190BEAA-5993-4CEC-5A44-29B9F78941CC}"/>
              </a:ext>
            </a:extLst>
          </p:cNvPr>
          <p:cNvSpPr/>
          <p:nvPr/>
        </p:nvSpPr>
        <p:spPr>
          <a:xfrm>
            <a:off x="11079177" y="5277371"/>
            <a:ext cx="4546600" cy="11467577"/>
          </a:xfrm>
          <a:prstGeom prst="roundRect">
            <a:avLst>
              <a:gd name="adj" fmla="val 6052"/>
            </a:avLst>
          </a:prstGeom>
          <a:solidFill>
            <a:schemeClr val="bg1">
              <a:alpha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D54E9ABA-168A-DCB3-BDDF-FFCE9A6C0D4A}"/>
              </a:ext>
            </a:extLst>
          </p:cNvPr>
          <p:cNvSpPr/>
          <p:nvPr/>
        </p:nvSpPr>
        <p:spPr>
          <a:xfrm>
            <a:off x="6154632" y="5277372"/>
            <a:ext cx="4546600" cy="11467577"/>
          </a:xfrm>
          <a:prstGeom prst="roundRect">
            <a:avLst>
              <a:gd name="adj" fmla="val 6052"/>
            </a:avLst>
          </a:prstGeom>
          <a:solidFill>
            <a:schemeClr val="bg1">
              <a:alpha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62EBCC27-E898-7BEB-19C5-CBD5A4F18728}"/>
              </a:ext>
            </a:extLst>
          </p:cNvPr>
          <p:cNvSpPr/>
          <p:nvPr/>
        </p:nvSpPr>
        <p:spPr>
          <a:xfrm>
            <a:off x="2604331" y="-27529"/>
            <a:ext cx="5108605" cy="2619194"/>
          </a:xfrm>
          <a:custGeom>
            <a:avLst/>
            <a:gdLst>
              <a:gd name="connsiteX0" fmla="*/ 0 w 5108605"/>
              <a:gd name="connsiteY0" fmla="*/ 0 h 2619194"/>
              <a:gd name="connsiteX1" fmla="*/ 5108604 w 5108605"/>
              <a:gd name="connsiteY1" fmla="*/ 0 h 2619194"/>
              <a:gd name="connsiteX2" fmla="*/ 5108604 w 5108605"/>
              <a:gd name="connsiteY2" fmla="*/ 1516328 h 2619194"/>
              <a:gd name="connsiteX3" fmla="*/ 5108605 w 5108605"/>
              <a:gd name="connsiteY3" fmla="*/ 1516333 h 2619194"/>
              <a:gd name="connsiteX4" fmla="*/ 5108605 w 5108605"/>
              <a:gd name="connsiteY4" fmla="*/ 2398616 h 2619194"/>
              <a:gd name="connsiteX5" fmla="*/ 4888027 w 5108605"/>
              <a:gd name="connsiteY5" fmla="*/ 2619194 h 2619194"/>
              <a:gd name="connsiteX6" fmla="*/ 220579 w 5108605"/>
              <a:gd name="connsiteY6" fmla="*/ 2619194 h 2619194"/>
              <a:gd name="connsiteX7" fmla="*/ 1 w 5108605"/>
              <a:gd name="connsiteY7" fmla="*/ 2398616 h 2619194"/>
              <a:gd name="connsiteX8" fmla="*/ 1 w 5108605"/>
              <a:gd name="connsiteY8" fmla="*/ 1858701 h 2619194"/>
              <a:gd name="connsiteX9" fmla="*/ 0 w 5108605"/>
              <a:gd name="connsiteY9" fmla="*/ 1858701 h 2619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08605" h="2619194">
                <a:moveTo>
                  <a:pt x="0" y="0"/>
                </a:moveTo>
                <a:lnTo>
                  <a:pt x="5108604" y="0"/>
                </a:lnTo>
                <a:lnTo>
                  <a:pt x="5108604" y="1516328"/>
                </a:lnTo>
                <a:lnTo>
                  <a:pt x="5108605" y="1516333"/>
                </a:lnTo>
                <a:lnTo>
                  <a:pt x="5108605" y="2398616"/>
                </a:lnTo>
                <a:cubicBezTo>
                  <a:pt x="5108605" y="2520438"/>
                  <a:pt x="5009849" y="2619194"/>
                  <a:pt x="4888027" y="2619194"/>
                </a:cubicBezTo>
                <a:lnTo>
                  <a:pt x="220579" y="2619194"/>
                </a:lnTo>
                <a:cubicBezTo>
                  <a:pt x="98757" y="2619194"/>
                  <a:pt x="1" y="2520438"/>
                  <a:pt x="1" y="2398616"/>
                </a:cubicBezTo>
                <a:lnTo>
                  <a:pt x="1" y="1858701"/>
                </a:lnTo>
                <a:lnTo>
                  <a:pt x="0" y="1858701"/>
                </a:lnTo>
                <a:close/>
              </a:path>
            </a:pathLst>
          </a:custGeom>
          <a:gradFill>
            <a:gsLst>
              <a:gs pos="100000">
                <a:srgbClr val="6DD9FF"/>
              </a:gs>
              <a:gs pos="0">
                <a:srgbClr val="1D99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6C1F461-03BD-983F-B6E0-C4395E0677C7}"/>
              </a:ext>
            </a:extLst>
          </p:cNvPr>
          <p:cNvSpPr txBox="1"/>
          <p:nvPr/>
        </p:nvSpPr>
        <p:spPr>
          <a:xfrm>
            <a:off x="1755094" y="811563"/>
            <a:ext cx="60721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  </a:t>
            </a:r>
            <a:r>
              <a:rPr lang="zh-CN" altLang="en-US" sz="9500" dirty="0">
                <a:solidFill>
                  <a:schemeClr val="bg1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成员介绍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42D4C01-9856-97F1-C349-289EFB105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206" y="5917454"/>
            <a:ext cx="3609452" cy="3609452"/>
          </a:xfrm>
          <a:prstGeom prst="ellipse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C271B603-ED0D-FF16-500B-611136110AED}"/>
              </a:ext>
            </a:extLst>
          </p:cNvPr>
          <p:cNvSpPr txBox="1"/>
          <p:nvPr/>
        </p:nvSpPr>
        <p:spPr>
          <a:xfrm>
            <a:off x="6988990" y="9601723"/>
            <a:ext cx="30704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0945</a:t>
            </a:r>
            <a:endParaRPr lang="zh-CN" altLang="en-US" sz="8800" dirty="0">
              <a:solidFill>
                <a:srgbClr val="0059A2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BB25A9D-44B2-FA8C-E4A8-0DF9EC307EB6}"/>
              </a:ext>
            </a:extLst>
          </p:cNvPr>
          <p:cNvSpPr txBox="1"/>
          <p:nvPr/>
        </p:nvSpPr>
        <p:spPr>
          <a:xfrm>
            <a:off x="11819986" y="9507457"/>
            <a:ext cx="30704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0936</a:t>
            </a:r>
            <a:endParaRPr lang="zh-CN" altLang="en-US" sz="8800" dirty="0">
              <a:solidFill>
                <a:srgbClr val="0059A2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801D770-F711-3053-74EC-937FB607AEA9}"/>
              </a:ext>
            </a:extLst>
          </p:cNvPr>
          <p:cNvSpPr txBox="1"/>
          <p:nvPr/>
        </p:nvSpPr>
        <p:spPr>
          <a:xfrm>
            <a:off x="16750020" y="9507457"/>
            <a:ext cx="30704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0931</a:t>
            </a:r>
            <a:endParaRPr lang="zh-CN" altLang="en-US" sz="8800" dirty="0">
              <a:solidFill>
                <a:srgbClr val="0059A2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47B233E-8C61-954E-E53D-C6F9D8A23FBE}"/>
              </a:ext>
            </a:extLst>
          </p:cNvPr>
          <p:cNvSpPr txBox="1"/>
          <p:nvPr/>
        </p:nvSpPr>
        <p:spPr>
          <a:xfrm>
            <a:off x="21685543" y="9507457"/>
            <a:ext cx="30704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0910</a:t>
            </a:r>
            <a:endParaRPr lang="zh-CN" altLang="en-US" sz="8800" dirty="0">
              <a:solidFill>
                <a:srgbClr val="0059A2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A34BA2E-B65F-C19E-8739-DDECEA2BC202}"/>
              </a:ext>
            </a:extLst>
          </p:cNvPr>
          <p:cNvSpPr txBox="1"/>
          <p:nvPr/>
        </p:nvSpPr>
        <p:spPr>
          <a:xfrm>
            <a:off x="26612832" y="9507980"/>
            <a:ext cx="30704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0907</a:t>
            </a:r>
            <a:endParaRPr lang="zh-CN" altLang="en-US" sz="8800" dirty="0">
              <a:solidFill>
                <a:srgbClr val="0059A2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1A47290-9041-2070-3BB8-E8957DBB4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7751" y="5917454"/>
            <a:ext cx="3609452" cy="3609452"/>
          </a:xfrm>
          <a:prstGeom prst="ellipse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70F0122C-89F0-2F9B-DD7F-37317AF59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530" y="5917454"/>
            <a:ext cx="3609452" cy="3609452"/>
          </a:xfrm>
          <a:prstGeom prst="ellipse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11F50CB2-7286-3B15-0A90-158723D8C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3308" y="5917454"/>
            <a:ext cx="3609452" cy="3609452"/>
          </a:xfrm>
          <a:prstGeom prst="ellipse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FAEACB84-12F1-6DA3-2649-3D8BC64FA7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3342" y="5917454"/>
            <a:ext cx="3609452" cy="3609452"/>
          </a:xfrm>
          <a:prstGeom prst="ellipse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A10883ED-7945-FFB8-6BF5-90616F99E488}"/>
              </a:ext>
            </a:extLst>
          </p:cNvPr>
          <p:cNvSpPr txBox="1"/>
          <p:nvPr/>
        </p:nvSpPr>
        <p:spPr>
          <a:xfrm>
            <a:off x="6143655" y="11651969"/>
            <a:ext cx="4546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1D99FF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rPr>
              <a:t>组长，设计本次调查主题，讲述者。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0A517E7-C838-1EDF-C96C-9EF28461160C}"/>
              </a:ext>
            </a:extLst>
          </p:cNvPr>
          <p:cNvSpPr txBox="1"/>
          <p:nvPr/>
        </p:nvSpPr>
        <p:spPr>
          <a:xfrm>
            <a:off x="11079177" y="11651969"/>
            <a:ext cx="4546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1D99FF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rPr>
              <a:t> 制作演示文稿，  制作统计图。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9943312-C7B2-2976-98BD-9541AD43C301}"/>
              </a:ext>
            </a:extLst>
          </p:cNvPr>
          <p:cNvSpPr txBox="1"/>
          <p:nvPr/>
        </p:nvSpPr>
        <p:spPr>
          <a:xfrm>
            <a:off x="15817494" y="11654863"/>
            <a:ext cx="49355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1D99FF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rPr>
              <a:t>  完成数据统计。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BEF447C-6304-525E-8B5E-5C8BC63578DF}"/>
              </a:ext>
            </a:extLst>
          </p:cNvPr>
          <p:cNvSpPr txBox="1"/>
          <p:nvPr/>
        </p:nvSpPr>
        <p:spPr>
          <a:xfrm>
            <a:off x="20933757" y="11654863"/>
            <a:ext cx="4557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1D99FF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rPr>
              <a:t>    核查答卷数据。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AAE1D94A-6063-1D89-3360-87CC582387CC}"/>
              </a:ext>
            </a:extLst>
          </p:cNvPr>
          <p:cNvSpPr txBox="1"/>
          <p:nvPr/>
        </p:nvSpPr>
        <p:spPr>
          <a:xfrm>
            <a:off x="25863790" y="11654863"/>
            <a:ext cx="4557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1D99FF"/>
                </a:solidFill>
                <a:latin typeface="思源宋体 CN SemiBold" panose="02020600000000000000" pitchFamily="18" charset="-122"/>
                <a:ea typeface="思源宋体 CN SemiBold" panose="02020600000000000000" pitchFamily="18" charset="-122"/>
              </a:rPr>
              <a:t>     核查演示文稿。</a:t>
            </a:r>
          </a:p>
        </p:txBody>
      </p:sp>
    </p:spTree>
    <p:extLst>
      <p:ext uri="{BB962C8B-B14F-4D97-AF65-F5344CB8AC3E}">
        <p14:creationId xmlns:p14="http://schemas.microsoft.com/office/powerpoint/2010/main" val="122424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34E31D79-AD50-3061-E8E6-356E1545D1DF}"/>
              </a:ext>
            </a:extLst>
          </p:cNvPr>
          <p:cNvSpPr/>
          <p:nvPr/>
        </p:nvSpPr>
        <p:spPr>
          <a:xfrm>
            <a:off x="844062" y="583111"/>
            <a:ext cx="34887876" cy="19064195"/>
          </a:xfrm>
          <a:prstGeom prst="roundRect">
            <a:avLst>
              <a:gd name="adj" fmla="val 3385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62EBCC27-E898-7BEB-19C5-CBD5A4F18728}"/>
              </a:ext>
            </a:extLst>
          </p:cNvPr>
          <p:cNvSpPr/>
          <p:nvPr/>
        </p:nvSpPr>
        <p:spPr>
          <a:xfrm>
            <a:off x="2617031" y="583111"/>
            <a:ext cx="5108605" cy="2619194"/>
          </a:xfrm>
          <a:custGeom>
            <a:avLst/>
            <a:gdLst>
              <a:gd name="connsiteX0" fmla="*/ 0 w 5108605"/>
              <a:gd name="connsiteY0" fmla="*/ 0 h 2619194"/>
              <a:gd name="connsiteX1" fmla="*/ 5108604 w 5108605"/>
              <a:gd name="connsiteY1" fmla="*/ 0 h 2619194"/>
              <a:gd name="connsiteX2" fmla="*/ 5108604 w 5108605"/>
              <a:gd name="connsiteY2" fmla="*/ 1516328 h 2619194"/>
              <a:gd name="connsiteX3" fmla="*/ 5108605 w 5108605"/>
              <a:gd name="connsiteY3" fmla="*/ 1516333 h 2619194"/>
              <a:gd name="connsiteX4" fmla="*/ 5108605 w 5108605"/>
              <a:gd name="connsiteY4" fmla="*/ 2398616 h 2619194"/>
              <a:gd name="connsiteX5" fmla="*/ 4888027 w 5108605"/>
              <a:gd name="connsiteY5" fmla="*/ 2619194 h 2619194"/>
              <a:gd name="connsiteX6" fmla="*/ 220579 w 5108605"/>
              <a:gd name="connsiteY6" fmla="*/ 2619194 h 2619194"/>
              <a:gd name="connsiteX7" fmla="*/ 1 w 5108605"/>
              <a:gd name="connsiteY7" fmla="*/ 2398616 h 2619194"/>
              <a:gd name="connsiteX8" fmla="*/ 1 w 5108605"/>
              <a:gd name="connsiteY8" fmla="*/ 1858701 h 2619194"/>
              <a:gd name="connsiteX9" fmla="*/ 0 w 5108605"/>
              <a:gd name="connsiteY9" fmla="*/ 1858701 h 2619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08605" h="2619194">
                <a:moveTo>
                  <a:pt x="0" y="0"/>
                </a:moveTo>
                <a:lnTo>
                  <a:pt x="5108604" y="0"/>
                </a:lnTo>
                <a:lnTo>
                  <a:pt x="5108604" y="1516328"/>
                </a:lnTo>
                <a:lnTo>
                  <a:pt x="5108605" y="1516333"/>
                </a:lnTo>
                <a:lnTo>
                  <a:pt x="5108605" y="2398616"/>
                </a:lnTo>
                <a:cubicBezTo>
                  <a:pt x="5108605" y="2520438"/>
                  <a:pt x="5009849" y="2619194"/>
                  <a:pt x="4888027" y="2619194"/>
                </a:cubicBezTo>
                <a:lnTo>
                  <a:pt x="220579" y="2619194"/>
                </a:lnTo>
                <a:cubicBezTo>
                  <a:pt x="98757" y="2619194"/>
                  <a:pt x="1" y="2520438"/>
                  <a:pt x="1" y="2398616"/>
                </a:cubicBezTo>
                <a:lnTo>
                  <a:pt x="1" y="1858701"/>
                </a:lnTo>
                <a:lnTo>
                  <a:pt x="0" y="1858701"/>
                </a:lnTo>
                <a:close/>
              </a:path>
            </a:pathLst>
          </a:custGeom>
          <a:gradFill>
            <a:gsLst>
              <a:gs pos="100000">
                <a:srgbClr val="6DD9FF"/>
              </a:gs>
              <a:gs pos="0">
                <a:srgbClr val="1D99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6C1F461-03BD-983F-B6E0-C4395E0677C7}"/>
              </a:ext>
            </a:extLst>
          </p:cNvPr>
          <p:cNvSpPr txBox="1"/>
          <p:nvPr/>
        </p:nvSpPr>
        <p:spPr>
          <a:xfrm>
            <a:off x="1697944" y="1319476"/>
            <a:ext cx="60721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  </a:t>
            </a:r>
            <a:r>
              <a:rPr lang="zh-CN" altLang="en-US" sz="9600" dirty="0">
                <a:solidFill>
                  <a:schemeClr val="bg1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目   录</a:t>
            </a:r>
            <a:endParaRPr lang="zh-CN" altLang="en-US" sz="8000" dirty="0">
              <a:solidFill>
                <a:schemeClr val="bg1"/>
              </a:solidFill>
              <a:latin typeface="字由文艺黑" panose="00020600040101010101" pitchFamily="18" charset="-122"/>
              <a:ea typeface="字由文艺黑" panose="00020600040101010101" pitchFamily="18" charset="-122"/>
            </a:endParaRPr>
          </a:p>
        </p:txBody>
      </p:sp>
      <p:graphicFrame>
        <p:nvGraphicFramePr>
          <p:cNvPr id="9" name="表格 9">
            <a:extLst>
              <a:ext uri="{FF2B5EF4-FFF2-40B4-BE49-F238E27FC236}">
                <a16:creationId xmlns:a16="http://schemas.microsoft.com/office/drawing/2014/main" id="{8A1E5A32-7659-DF58-216C-FC40EC6A3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563425"/>
              </p:ext>
            </p:extLst>
          </p:nvPr>
        </p:nvGraphicFramePr>
        <p:xfrm>
          <a:off x="5148262" y="6438727"/>
          <a:ext cx="26279476" cy="126222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9869">
                  <a:extLst>
                    <a:ext uri="{9D8B030D-6E8A-4147-A177-3AD203B41FA5}">
                      <a16:colId xmlns:a16="http://schemas.microsoft.com/office/drawing/2014/main" val="2537089074"/>
                    </a:ext>
                  </a:extLst>
                </a:gridCol>
                <a:gridCol w="6569869">
                  <a:extLst>
                    <a:ext uri="{9D8B030D-6E8A-4147-A177-3AD203B41FA5}">
                      <a16:colId xmlns:a16="http://schemas.microsoft.com/office/drawing/2014/main" val="4013916817"/>
                    </a:ext>
                  </a:extLst>
                </a:gridCol>
                <a:gridCol w="6569869">
                  <a:extLst>
                    <a:ext uri="{9D8B030D-6E8A-4147-A177-3AD203B41FA5}">
                      <a16:colId xmlns:a16="http://schemas.microsoft.com/office/drawing/2014/main" val="2258244959"/>
                    </a:ext>
                  </a:extLst>
                </a:gridCol>
                <a:gridCol w="6569869">
                  <a:extLst>
                    <a:ext uri="{9D8B030D-6E8A-4147-A177-3AD203B41FA5}">
                      <a16:colId xmlns:a16="http://schemas.microsoft.com/office/drawing/2014/main" val="1217040028"/>
                    </a:ext>
                  </a:extLst>
                </a:gridCol>
              </a:tblGrid>
              <a:tr h="36193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200" b="1" dirty="0">
                          <a:solidFill>
                            <a:srgbClr val="1D99FF"/>
                          </a:solidFill>
                          <a:latin typeface="Boxed Round Heavy" panose="020F0900000000020000" pitchFamily="34" charset="0"/>
                          <a:ea typeface="金山云技术体" pitchFamily="2" charset="-122"/>
                        </a:rPr>
                        <a:t>01</a:t>
                      </a:r>
                      <a:endParaRPr lang="zh-CN" altLang="en-US" sz="22200" b="1" dirty="0">
                        <a:solidFill>
                          <a:srgbClr val="1D99FF"/>
                        </a:solidFill>
                        <a:latin typeface="Boxed Round Heavy" panose="020F0900000000020000" pitchFamily="34" charset="0"/>
                        <a:ea typeface="金山云技术体" pitchFamily="2" charset="-122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200" b="1" dirty="0">
                          <a:solidFill>
                            <a:srgbClr val="1D99FF"/>
                          </a:solidFill>
                          <a:latin typeface="Boxed Round Heavy" panose="020F0900000000020000" pitchFamily="34" charset="0"/>
                          <a:ea typeface="金山云技术体" pitchFamily="2" charset="-122"/>
                        </a:rPr>
                        <a:t>02</a:t>
                      </a:r>
                      <a:endParaRPr lang="zh-CN" altLang="en-US" sz="22200" b="1" dirty="0">
                        <a:solidFill>
                          <a:srgbClr val="1D99FF"/>
                        </a:solidFill>
                        <a:latin typeface="Boxed Round Heavy" panose="020F0900000000020000" pitchFamily="34" charset="0"/>
                        <a:ea typeface="金山云技术体" pitchFamily="2" charset="-122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200" b="1" dirty="0">
                          <a:solidFill>
                            <a:srgbClr val="1D99FF"/>
                          </a:solidFill>
                          <a:latin typeface="Boxed Round Heavy" panose="020F0900000000020000" pitchFamily="34" charset="0"/>
                          <a:ea typeface="金山云技术体" pitchFamily="2" charset="-122"/>
                        </a:rPr>
                        <a:t>03</a:t>
                      </a:r>
                      <a:endParaRPr lang="zh-CN" altLang="en-US" sz="22200" b="1" dirty="0">
                        <a:solidFill>
                          <a:srgbClr val="1D99FF"/>
                        </a:solidFill>
                        <a:latin typeface="Boxed Round Heavy" panose="020F0900000000020000" pitchFamily="34" charset="0"/>
                        <a:ea typeface="金山云技术体" pitchFamily="2" charset="-122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200" b="1" dirty="0">
                          <a:solidFill>
                            <a:srgbClr val="1D99FF"/>
                          </a:solidFill>
                          <a:latin typeface="Boxed Round Heavy" panose="020F0900000000020000" pitchFamily="34" charset="0"/>
                          <a:ea typeface="金山云技术体" pitchFamily="2" charset="-122"/>
                        </a:rPr>
                        <a:t>04</a:t>
                      </a:r>
                      <a:endParaRPr lang="zh-CN" altLang="en-US" sz="22200" b="1" dirty="0">
                        <a:solidFill>
                          <a:srgbClr val="1D99FF"/>
                        </a:solidFill>
                        <a:latin typeface="Boxed Round Heavy" panose="020F0900000000020000" pitchFamily="34" charset="0"/>
                        <a:ea typeface="金山云技术体" pitchFamily="2" charset="-122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716186"/>
                  </a:ext>
                </a:extLst>
              </a:tr>
              <a:tr h="9002861">
                <a:tc>
                  <a:txBody>
                    <a:bodyPr/>
                    <a:lstStyle/>
                    <a:p>
                      <a:pPr algn="ctr"/>
                      <a:endParaRPr lang="en-US" altLang="zh-CN" sz="8800" dirty="0">
                        <a:solidFill>
                          <a:srgbClr val="57B3FF"/>
                        </a:solidFill>
                        <a:latin typeface="思源宋体 CN Heavy" panose="02020900000000000000" pitchFamily="18" charset="-122"/>
                        <a:ea typeface="思源宋体 CN Heavy" panose="02020900000000000000" pitchFamily="18" charset="-122"/>
                      </a:endParaRPr>
                    </a:p>
                    <a:p>
                      <a:pPr algn="ctr"/>
                      <a:r>
                        <a:rPr lang="zh-CN" altLang="en-US" sz="8800" dirty="0">
                          <a:solidFill>
                            <a:srgbClr val="57B3FF"/>
                          </a:solidFill>
                          <a:latin typeface="思源宋体 CN Heavy" panose="02020900000000000000" pitchFamily="18" charset="-122"/>
                          <a:ea typeface="思源宋体 CN Heavy" panose="02020900000000000000" pitchFamily="18" charset="-122"/>
                        </a:rPr>
                        <a:t>问卷设计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sz="8800" dirty="0">
                        <a:solidFill>
                          <a:srgbClr val="57B3FF"/>
                        </a:solidFill>
                        <a:latin typeface="思源宋体 CN Heavy" panose="02020900000000000000" pitchFamily="18" charset="-122"/>
                        <a:ea typeface="思源宋体 CN Heavy" panose="02020900000000000000" pitchFamily="18" charset="-122"/>
                      </a:endParaRPr>
                    </a:p>
                    <a:p>
                      <a:pPr algn="ctr"/>
                      <a:r>
                        <a:rPr lang="zh-CN" altLang="en-US" sz="8800" dirty="0">
                          <a:solidFill>
                            <a:srgbClr val="57B3FF"/>
                          </a:solidFill>
                          <a:latin typeface="思源宋体 CN Heavy" panose="02020900000000000000" pitchFamily="18" charset="-122"/>
                          <a:ea typeface="思源宋体 CN Heavy" panose="02020900000000000000" pitchFamily="18" charset="-122"/>
                        </a:rPr>
                        <a:t>收集情况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sz="8800" dirty="0">
                        <a:solidFill>
                          <a:srgbClr val="57B3FF"/>
                        </a:solidFill>
                        <a:latin typeface="思源宋体 CN Heavy" panose="02020900000000000000" pitchFamily="18" charset="-122"/>
                        <a:ea typeface="思源宋体 CN Heavy" panose="02020900000000000000" pitchFamily="18" charset="-122"/>
                      </a:endParaRPr>
                    </a:p>
                    <a:p>
                      <a:pPr algn="ctr"/>
                      <a:r>
                        <a:rPr lang="zh-CN" altLang="en-US" sz="8800" dirty="0">
                          <a:solidFill>
                            <a:srgbClr val="57B3FF"/>
                          </a:solidFill>
                          <a:latin typeface="思源宋体 CN Heavy" panose="02020900000000000000" pitchFamily="18" charset="-122"/>
                          <a:ea typeface="思源宋体 CN Heavy" panose="02020900000000000000" pitchFamily="18" charset="-122"/>
                        </a:rPr>
                        <a:t>数据整理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sz="8800" dirty="0">
                        <a:solidFill>
                          <a:srgbClr val="57B3FF"/>
                        </a:solidFill>
                        <a:latin typeface="思源宋体 CN Heavy" panose="02020900000000000000" pitchFamily="18" charset="-122"/>
                        <a:ea typeface="思源宋体 CN Heavy" panose="02020900000000000000" pitchFamily="18" charset="-122"/>
                      </a:endParaRPr>
                    </a:p>
                    <a:p>
                      <a:pPr algn="ctr"/>
                      <a:r>
                        <a:rPr lang="zh-CN" altLang="en-US" sz="8800" dirty="0">
                          <a:solidFill>
                            <a:srgbClr val="57B3FF"/>
                          </a:solidFill>
                          <a:latin typeface="思源宋体 CN Heavy" panose="02020900000000000000" pitchFamily="18" charset="-122"/>
                          <a:ea typeface="思源宋体 CN Heavy" panose="02020900000000000000" pitchFamily="18" charset="-122"/>
                        </a:rPr>
                        <a:t>总      结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8943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5872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B8A80848-3371-B282-7A5D-7EF81DB89AEF}"/>
              </a:ext>
            </a:extLst>
          </p:cNvPr>
          <p:cNvSpPr/>
          <p:nvPr/>
        </p:nvSpPr>
        <p:spPr>
          <a:xfrm>
            <a:off x="844062" y="583111"/>
            <a:ext cx="34887876" cy="19064195"/>
          </a:xfrm>
          <a:prstGeom prst="roundRect">
            <a:avLst>
              <a:gd name="adj" fmla="val 3385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73C3EE-8CE5-8CF0-692E-8778333B85D5}"/>
              </a:ext>
            </a:extLst>
          </p:cNvPr>
          <p:cNvSpPr txBox="1"/>
          <p:nvPr/>
        </p:nvSpPr>
        <p:spPr>
          <a:xfrm>
            <a:off x="1865387" y="1118373"/>
            <a:ext cx="60721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1 </a:t>
            </a:r>
            <a:r>
              <a:rPr lang="zh-CN" altLang="en-US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问卷设计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692EA80-F76C-BC8D-DA97-CD4397FA48E5}"/>
              </a:ext>
            </a:extLst>
          </p:cNvPr>
          <p:cNvSpPr txBox="1"/>
          <p:nvPr/>
        </p:nvSpPr>
        <p:spPr>
          <a:xfrm>
            <a:off x="11524050" y="2788570"/>
            <a:ext cx="135278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康社</a:t>
            </a:r>
            <a:r>
              <a:rPr lang="en-US" altLang="zh-CN" sz="88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9</a:t>
            </a:r>
            <a:r>
              <a:rPr lang="zh-CN" altLang="en-US" sz="8800" dirty="0">
                <a:solidFill>
                  <a:srgbClr val="0059A2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班同学最喜欢的科目？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6BF21C-F8E7-D031-0CBB-309F604B1537}"/>
              </a:ext>
            </a:extLst>
          </p:cNvPr>
          <p:cNvSpPr txBox="1"/>
          <p:nvPr/>
        </p:nvSpPr>
        <p:spPr>
          <a:xfrm>
            <a:off x="15545131" y="5235245"/>
            <a:ext cx="5485734" cy="14937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语            文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数            学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英            语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历            史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道德与法治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地            理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生    物    学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音            乐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美            术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信息     技术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lnSpc>
                <a:spcPts val="10000"/>
              </a:lnSpc>
              <a:buFont typeface="Wingdings" panose="05000000000000000000" pitchFamily="2" charset="2"/>
              <a:buChar char="p"/>
            </a:pPr>
            <a:r>
              <a:rPr lang="zh-CN" altLang="en-US" sz="6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体            育</a:t>
            </a:r>
            <a:endParaRPr lang="en-US" altLang="zh-CN" sz="6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buFont typeface="Wingdings" panose="05000000000000000000" pitchFamily="2" charset="2"/>
              <a:buChar char="p"/>
            </a:pP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55749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B8A80848-3371-B282-7A5D-7EF81DB89AEF}"/>
              </a:ext>
            </a:extLst>
          </p:cNvPr>
          <p:cNvSpPr/>
          <p:nvPr/>
        </p:nvSpPr>
        <p:spPr>
          <a:xfrm>
            <a:off x="844062" y="583111"/>
            <a:ext cx="34887876" cy="19064195"/>
          </a:xfrm>
          <a:prstGeom prst="roundRect">
            <a:avLst>
              <a:gd name="adj" fmla="val 3385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73C3EE-8CE5-8CF0-692E-8778333B85D5}"/>
              </a:ext>
            </a:extLst>
          </p:cNvPr>
          <p:cNvSpPr txBox="1"/>
          <p:nvPr/>
        </p:nvSpPr>
        <p:spPr>
          <a:xfrm>
            <a:off x="1865387" y="1118373"/>
            <a:ext cx="60721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2 </a:t>
            </a:r>
            <a:r>
              <a:rPr lang="zh-CN" altLang="en-US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收集情况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F2C47F8-704D-23AF-013C-DEC9AAC0348D}"/>
              </a:ext>
            </a:extLst>
          </p:cNvPr>
          <p:cNvSpPr txBox="1"/>
          <p:nvPr/>
        </p:nvSpPr>
        <p:spPr>
          <a:xfrm>
            <a:off x="10787841" y="3052568"/>
            <a:ext cx="15000317" cy="16158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endParaRPr lang="en-US" altLang="zh-CN" sz="60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语            文 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3                     7.32%</a:t>
            </a: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           </a:t>
            </a:r>
            <a:endParaRPr lang="en-US" altLang="zh-CN" sz="60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数            学 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5                   12.20%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英            语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10                  24.39%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历            史 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3                      7.32%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道德与法治 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0                      0.00%                   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地            理 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2                      4.88%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生    物    学 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0                      0.00%                      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音            乐 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2                      4.88%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美            术 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0                      0.00%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信息     技术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3                      7.32%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体            育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13                  31.71%</a:t>
            </a:r>
          </a:p>
          <a:p>
            <a:pPr>
              <a:lnSpc>
                <a:spcPts val="5000"/>
              </a:lnSpc>
            </a:pPr>
            <a:endParaRPr lang="en-US" altLang="zh-CN" sz="4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ts val="5000"/>
              </a:lnSpc>
            </a:pPr>
            <a:r>
              <a:rPr lang="zh-CN" altLang="en-US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合            计                  </a:t>
            </a:r>
            <a:r>
              <a:rPr lang="en-US" altLang="zh-CN" sz="60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41                100.00%</a:t>
            </a:r>
          </a:p>
          <a:p>
            <a:pPr marL="685800" indent="-685800">
              <a:buFont typeface="Wingdings" panose="05000000000000000000" pitchFamily="2" charset="2"/>
              <a:buChar char="p"/>
            </a:pPr>
            <a:endParaRPr lang="zh-CN" altLang="en-US" sz="44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DA40277B-A86E-F4E8-C171-EDB4D73ED52C}"/>
              </a:ext>
            </a:extLst>
          </p:cNvPr>
          <p:cNvSpPr/>
          <p:nvPr/>
        </p:nvSpPr>
        <p:spPr>
          <a:xfrm>
            <a:off x="10381150" y="1780092"/>
            <a:ext cx="15000316" cy="1323439"/>
          </a:xfrm>
          <a:prstGeom prst="roundRect">
            <a:avLst>
              <a:gd name="adj" fmla="val 122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D99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9BA7C58-194D-087C-95CD-C1527E883BAE}"/>
              </a:ext>
            </a:extLst>
          </p:cNvPr>
          <p:cNvSpPr txBox="1"/>
          <p:nvPr/>
        </p:nvSpPr>
        <p:spPr>
          <a:xfrm>
            <a:off x="10412361" y="1133761"/>
            <a:ext cx="1654336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54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6600" dirty="0">
                <a:solidFill>
                  <a:srgbClr val="1D99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选            项              人数</a:t>
            </a:r>
            <a:r>
              <a:rPr lang="en-US" altLang="zh-CN" sz="6600" dirty="0">
                <a:solidFill>
                  <a:srgbClr val="1D99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    </a:t>
            </a:r>
            <a:r>
              <a:rPr lang="zh-CN" altLang="en-US" sz="6600" dirty="0">
                <a:solidFill>
                  <a:srgbClr val="1D99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占比                         </a:t>
            </a:r>
            <a:endParaRPr lang="en-US" altLang="zh-CN" sz="6600" dirty="0">
              <a:solidFill>
                <a:srgbClr val="1D99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685800" indent="-685800">
              <a:buFont typeface="Wingdings" panose="05000000000000000000" pitchFamily="2" charset="2"/>
              <a:buChar char="p"/>
            </a:pP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290112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B2C1CCA9-600B-E213-23F1-FDEF5AB2344C}"/>
              </a:ext>
            </a:extLst>
          </p:cNvPr>
          <p:cNvSpPr/>
          <p:nvPr/>
        </p:nvSpPr>
        <p:spPr>
          <a:xfrm>
            <a:off x="844062" y="583111"/>
            <a:ext cx="34887876" cy="19064195"/>
          </a:xfrm>
          <a:prstGeom prst="roundRect">
            <a:avLst>
              <a:gd name="adj" fmla="val 3385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73C3EE-8CE5-8CF0-692E-8778333B85D5}"/>
              </a:ext>
            </a:extLst>
          </p:cNvPr>
          <p:cNvSpPr txBox="1"/>
          <p:nvPr/>
        </p:nvSpPr>
        <p:spPr>
          <a:xfrm>
            <a:off x="1865387" y="1118373"/>
            <a:ext cx="60721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3 </a:t>
            </a:r>
            <a:r>
              <a:rPr lang="zh-CN" altLang="en-US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数据整理</a:t>
            </a:r>
          </a:p>
        </p:txBody>
      </p:sp>
      <p:sp>
        <p:nvSpPr>
          <p:cNvPr id="11" name="不完整圆 10">
            <a:extLst>
              <a:ext uri="{FF2B5EF4-FFF2-40B4-BE49-F238E27FC236}">
                <a16:creationId xmlns:a16="http://schemas.microsoft.com/office/drawing/2014/main" id="{6167F624-596F-FED9-9BE4-16464B5EC026}"/>
              </a:ext>
            </a:extLst>
          </p:cNvPr>
          <p:cNvSpPr/>
          <p:nvPr/>
        </p:nvSpPr>
        <p:spPr>
          <a:xfrm>
            <a:off x="10639576" y="1531902"/>
            <a:ext cx="15538632" cy="15538632"/>
          </a:xfrm>
          <a:prstGeom prst="pie">
            <a:avLst>
              <a:gd name="adj1" fmla="val 9349545"/>
              <a:gd name="adj2" fmla="val 9226562"/>
            </a:avLst>
          </a:prstGeom>
          <a:gradFill>
            <a:gsLst>
              <a:gs pos="100000">
                <a:srgbClr val="8BE1FF"/>
              </a:gs>
              <a:gs pos="0">
                <a:srgbClr val="1D99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体育</a:t>
            </a:r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zh-CN" altLang="en-US" sz="6600" dirty="0">
              <a:solidFill>
                <a:schemeClr val="tx1"/>
              </a:solidFill>
            </a:endParaRPr>
          </a:p>
        </p:txBody>
      </p:sp>
      <p:sp>
        <p:nvSpPr>
          <p:cNvPr id="17" name="不完整圆 16">
            <a:extLst>
              <a:ext uri="{FF2B5EF4-FFF2-40B4-BE49-F238E27FC236}">
                <a16:creationId xmlns:a16="http://schemas.microsoft.com/office/drawing/2014/main" id="{7979A43F-0B88-AC6E-7D36-845509565E4A}"/>
              </a:ext>
            </a:extLst>
          </p:cNvPr>
          <p:cNvSpPr/>
          <p:nvPr/>
        </p:nvSpPr>
        <p:spPr>
          <a:xfrm>
            <a:off x="10741461" y="1720779"/>
            <a:ext cx="15249832" cy="15249832"/>
          </a:xfrm>
          <a:prstGeom prst="pie">
            <a:avLst>
              <a:gd name="adj1" fmla="val 16111310"/>
              <a:gd name="adj2" fmla="val 20532398"/>
            </a:avLst>
          </a:prstGeom>
          <a:gradFill>
            <a:gsLst>
              <a:gs pos="100000">
                <a:srgbClr val="57B3FF"/>
              </a:gs>
              <a:gs pos="0">
                <a:srgbClr val="8BE1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                        数学</a:t>
            </a:r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zh-CN" altLang="en-US" sz="6600" dirty="0">
              <a:solidFill>
                <a:schemeClr val="tx1"/>
              </a:solidFill>
            </a:endParaRPr>
          </a:p>
        </p:txBody>
      </p:sp>
      <p:sp>
        <p:nvSpPr>
          <p:cNvPr id="18" name="不完整圆 17">
            <a:extLst>
              <a:ext uri="{FF2B5EF4-FFF2-40B4-BE49-F238E27FC236}">
                <a16:creationId xmlns:a16="http://schemas.microsoft.com/office/drawing/2014/main" id="{7EBC9B7C-B222-8E5C-E18A-A7A3A80F93DE}"/>
              </a:ext>
            </a:extLst>
          </p:cNvPr>
          <p:cNvSpPr/>
          <p:nvPr/>
        </p:nvSpPr>
        <p:spPr>
          <a:xfrm>
            <a:off x="10741461" y="1676302"/>
            <a:ext cx="15249832" cy="15249832"/>
          </a:xfrm>
          <a:prstGeom prst="pie">
            <a:avLst>
              <a:gd name="adj1" fmla="val 20448763"/>
              <a:gd name="adj2" fmla="val 4046724"/>
            </a:avLst>
          </a:prstGeom>
          <a:gradFill>
            <a:gsLst>
              <a:gs pos="100000">
                <a:srgbClr val="8BE1FF"/>
              </a:gs>
              <a:gs pos="0">
                <a:srgbClr val="1D99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                        </a:t>
            </a: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                            </a:t>
            </a:r>
            <a:r>
              <a:rPr lang="zh-CN" altLang="en-US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英语</a:t>
            </a:r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zh-CN" altLang="en-US" sz="6600" dirty="0">
              <a:solidFill>
                <a:schemeClr val="tx1"/>
              </a:solidFill>
            </a:endParaRPr>
          </a:p>
        </p:txBody>
      </p:sp>
      <p:sp>
        <p:nvSpPr>
          <p:cNvPr id="19" name="不完整圆 18">
            <a:extLst>
              <a:ext uri="{FF2B5EF4-FFF2-40B4-BE49-F238E27FC236}">
                <a16:creationId xmlns:a16="http://schemas.microsoft.com/office/drawing/2014/main" id="{B7040E36-2617-C6B8-A729-B18B4F6B1F99}"/>
              </a:ext>
            </a:extLst>
          </p:cNvPr>
          <p:cNvSpPr/>
          <p:nvPr/>
        </p:nvSpPr>
        <p:spPr>
          <a:xfrm>
            <a:off x="10592581" y="1625252"/>
            <a:ext cx="15249832" cy="15249832"/>
          </a:xfrm>
          <a:prstGeom prst="pie">
            <a:avLst>
              <a:gd name="adj1" fmla="val 7738646"/>
              <a:gd name="adj2" fmla="val 9349113"/>
            </a:avLst>
          </a:prstGeom>
          <a:gradFill>
            <a:gsLst>
              <a:gs pos="100000">
                <a:srgbClr val="8BE1FF"/>
              </a:gs>
              <a:gs pos="0">
                <a:srgbClr val="1D99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信息</a:t>
            </a:r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技术  </a:t>
            </a:r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zh-CN" altLang="en-US" sz="6600" dirty="0">
              <a:solidFill>
                <a:schemeClr val="tx1"/>
              </a:solidFill>
            </a:endParaRPr>
          </a:p>
        </p:txBody>
      </p:sp>
      <p:sp>
        <p:nvSpPr>
          <p:cNvPr id="20" name="不完整圆 19">
            <a:extLst>
              <a:ext uri="{FF2B5EF4-FFF2-40B4-BE49-F238E27FC236}">
                <a16:creationId xmlns:a16="http://schemas.microsoft.com/office/drawing/2014/main" id="{D6CCB97B-7875-0BE7-4987-12210B8DC9FA}"/>
              </a:ext>
            </a:extLst>
          </p:cNvPr>
          <p:cNvSpPr/>
          <p:nvPr/>
        </p:nvSpPr>
        <p:spPr>
          <a:xfrm>
            <a:off x="10663084" y="1733925"/>
            <a:ext cx="15249832" cy="15249832"/>
          </a:xfrm>
          <a:prstGeom prst="pie">
            <a:avLst>
              <a:gd name="adj1" fmla="val 6715758"/>
              <a:gd name="adj2" fmla="val 7787373"/>
            </a:avLst>
          </a:prstGeom>
          <a:gradFill>
            <a:gsLst>
              <a:gs pos="100000">
                <a:srgbClr val="57B3FF"/>
              </a:gs>
              <a:gs pos="0">
                <a:srgbClr val="61D6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</a:t>
            </a:r>
            <a:r>
              <a:rPr lang="zh-CN" altLang="en-US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音乐</a:t>
            </a:r>
            <a:endParaRPr lang="en-US" altLang="zh-CN" sz="6600" dirty="0">
              <a:solidFill>
                <a:schemeClr val="tx1"/>
              </a:solidFill>
            </a:endParaRPr>
          </a:p>
          <a:p>
            <a:endParaRPr lang="zh-CN" altLang="en-US" sz="6600" dirty="0">
              <a:solidFill>
                <a:schemeClr val="tx1"/>
              </a:solidFill>
            </a:endParaRPr>
          </a:p>
        </p:txBody>
      </p:sp>
      <p:sp>
        <p:nvSpPr>
          <p:cNvPr id="21" name="不完整圆 20">
            <a:extLst>
              <a:ext uri="{FF2B5EF4-FFF2-40B4-BE49-F238E27FC236}">
                <a16:creationId xmlns:a16="http://schemas.microsoft.com/office/drawing/2014/main" id="{55744ACA-58AC-6ECA-F570-15AA24C070AD}"/>
              </a:ext>
            </a:extLst>
          </p:cNvPr>
          <p:cNvSpPr/>
          <p:nvPr/>
        </p:nvSpPr>
        <p:spPr>
          <a:xfrm>
            <a:off x="10739659" y="1705768"/>
            <a:ext cx="15249832" cy="15249832"/>
          </a:xfrm>
          <a:prstGeom prst="pie">
            <a:avLst>
              <a:gd name="adj1" fmla="val 5538428"/>
              <a:gd name="adj2" fmla="val 6743830"/>
            </a:avLst>
          </a:prstGeom>
          <a:gradFill>
            <a:gsLst>
              <a:gs pos="100000">
                <a:srgbClr val="8BE1FF"/>
              </a:gs>
              <a:gs pos="0">
                <a:srgbClr val="1D99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 </a:t>
            </a:r>
          </a:p>
          <a:p>
            <a:r>
              <a:rPr lang="en-US" altLang="zh-CN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</a:t>
            </a:r>
            <a:r>
              <a:rPr lang="zh-CN" altLang="en-US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地理</a:t>
            </a:r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zh-CN" altLang="en-US" sz="6600" dirty="0">
              <a:solidFill>
                <a:schemeClr val="tx1"/>
              </a:solidFill>
            </a:endParaRPr>
          </a:p>
        </p:txBody>
      </p:sp>
      <p:sp>
        <p:nvSpPr>
          <p:cNvPr id="22" name="不完整圆 21">
            <a:extLst>
              <a:ext uri="{FF2B5EF4-FFF2-40B4-BE49-F238E27FC236}">
                <a16:creationId xmlns:a16="http://schemas.microsoft.com/office/drawing/2014/main" id="{B52C8C85-05C4-B3E5-80E9-5EB5336E9B6B}"/>
              </a:ext>
            </a:extLst>
          </p:cNvPr>
          <p:cNvSpPr/>
          <p:nvPr/>
        </p:nvSpPr>
        <p:spPr>
          <a:xfrm>
            <a:off x="10741461" y="1653409"/>
            <a:ext cx="15249832" cy="15249832"/>
          </a:xfrm>
          <a:prstGeom prst="pie">
            <a:avLst>
              <a:gd name="adj1" fmla="val 2609990"/>
              <a:gd name="adj2" fmla="val 5594430"/>
            </a:avLst>
          </a:prstGeom>
          <a:gradFill>
            <a:gsLst>
              <a:gs pos="100000">
                <a:srgbClr val="8BE1FF"/>
              </a:gs>
              <a:gs pos="0">
                <a:srgbClr val="1D99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6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           </a:t>
            </a:r>
            <a:r>
              <a:rPr lang="zh-CN" altLang="en-US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历史</a:t>
            </a:r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zh-CN" altLang="en-US" sz="6600" dirty="0">
              <a:solidFill>
                <a:schemeClr val="tx1"/>
              </a:solidFill>
            </a:endParaRPr>
          </a:p>
        </p:txBody>
      </p:sp>
      <p:sp>
        <p:nvSpPr>
          <p:cNvPr id="23" name="不完整圆 22">
            <a:extLst>
              <a:ext uri="{FF2B5EF4-FFF2-40B4-BE49-F238E27FC236}">
                <a16:creationId xmlns:a16="http://schemas.microsoft.com/office/drawing/2014/main" id="{054EF7E9-DFE5-3F53-7ED2-8F719619EF85}"/>
              </a:ext>
            </a:extLst>
          </p:cNvPr>
          <p:cNvSpPr/>
          <p:nvPr/>
        </p:nvSpPr>
        <p:spPr>
          <a:xfrm>
            <a:off x="10639576" y="1609553"/>
            <a:ext cx="15249832" cy="15249832"/>
          </a:xfrm>
          <a:prstGeom prst="pie">
            <a:avLst>
              <a:gd name="adj1" fmla="val 16061748"/>
              <a:gd name="adj2" fmla="val 17964020"/>
            </a:avLst>
          </a:prstGeom>
          <a:gradFill>
            <a:gsLst>
              <a:gs pos="100000">
                <a:srgbClr val="8BE1FF"/>
              </a:gs>
              <a:gs pos="0">
                <a:srgbClr val="1D99FF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6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            语文</a:t>
            </a:r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en-US" altLang="zh-CN" sz="6600" dirty="0">
              <a:solidFill>
                <a:schemeClr val="tx1"/>
              </a:solidFill>
            </a:endParaRPr>
          </a:p>
          <a:p>
            <a:endParaRPr lang="zh-CN" altLang="en-US" sz="6600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77AD11B-E4B5-22F1-31B3-AF26AFF54C62}"/>
              </a:ext>
            </a:extLst>
          </p:cNvPr>
          <p:cNvSpPr txBox="1"/>
          <p:nvPr/>
        </p:nvSpPr>
        <p:spPr>
          <a:xfrm>
            <a:off x="1109354" y="7493496"/>
            <a:ext cx="14455833" cy="13080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3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语            文 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3                     7.32%</a:t>
            </a:r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                 </a:t>
            </a:r>
            <a:endParaRPr lang="en-US" altLang="zh-CN" sz="36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数            学 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5                   12.20%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英            语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10                  24.39%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历            史 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3                      7.32%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道德与法治 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0                      0.00%                   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地            理 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2                      4.88%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生    物    学 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0                      0.00%                      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音            乐 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2                      4.88%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美            术 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0                      0.00%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信息     技术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3                      7.32%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体            育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13                  31.71%</a:t>
            </a:r>
          </a:p>
          <a:p>
            <a:endParaRPr lang="en-US" altLang="zh-CN" sz="2800" dirty="0">
              <a:solidFill>
                <a:srgbClr val="57B3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合            计                  </a:t>
            </a:r>
            <a:r>
              <a:rPr lang="en-US" altLang="zh-CN" sz="3600" dirty="0">
                <a:solidFill>
                  <a:srgbClr val="57B3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41                100.00%</a:t>
            </a:r>
          </a:p>
          <a:p>
            <a:pPr marL="685800" indent="-685800">
              <a:buFont typeface="Wingdings" panose="05000000000000000000" pitchFamily="2" charset="2"/>
              <a:buChar char="p"/>
            </a:pP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9729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B8A80848-3371-B282-7A5D-7EF81DB89AEF}"/>
              </a:ext>
            </a:extLst>
          </p:cNvPr>
          <p:cNvSpPr/>
          <p:nvPr/>
        </p:nvSpPr>
        <p:spPr>
          <a:xfrm>
            <a:off x="844062" y="583111"/>
            <a:ext cx="34887876" cy="19064195"/>
          </a:xfrm>
          <a:prstGeom prst="roundRect">
            <a:avLst>
              <a:gd name="adj" fmla="val 3385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>
            <a:extLst>
              <a:ext uri="{FF2B5EF4-FFF2-40B4-BE49-F238E27FC236}">
                <a16:creationId xmlns:a16="http://schemas.microsoft.com/office/drawing/2014/main" id="{69B388CD-CC57-0C63-AC51-F0C117FAFF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9446524"/>
              </p:ext>
            </p:extLst>
          </p:nvPr>
        </p:nvGraphicFramePr>
        <p:xfrm>
          <a:off x="5953124" y="1881280"/>
          <a:ext cx="26879549" cy="19064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B873C3EE-8CE5-8CF0-692E-8778333B85D5}"/>
              </a:ext>
            </a:extLst>
          </p:cNvPr>
          <p:cNvSpPr txBox="1"/>
          <p:nvPr/>
        </p:nvSpPr>
        <p:spPr>
          <a:xfrm>
            <a:off x="1865387" y="1118373"/>
            <a:ext cx="60721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3 </a:t>
            </a:r>
            <a:r>
              <a:rPr lang="zh-CN" altLang="en-US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数据整理</a:t>
            </a:r>
          </a:p>
        </p:txBody>
      </p:sp>
      <p:graphicFrame>
        <p:nvGraphicFramePr>
          <p:cNvPr id="24" name="图表 23">
            <a:extLst>
              <a:ext uri="{FF2B5EF4-FFF2-40B4-BE49-F238E27FC236}">
                <a16:creationId xmlns:a16="http://schemas.microsoft.com/office/drawing/2014/main" id="{A01EADB3-E5D5-3ACA-E715-C8A721B5E3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0110603"/>
              </p:ext>
            </p:extLst>
          </p:nvPr>
        </p:nvGraphicFramePr>
        <p:xfrm>
          <a:off x="6096000" y="2159000"/>
          <a:ext cx="26879550" cy="17488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49444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B8A80848-3371-B282-7A5D-7EF81DB89AEF}"/>
              </a:ext>
            </a:extLst>
          </p:cNvPr>
          <p:cNvSpPr/>
          <p:nvPr/>
        </p:nvSpPr>
        <p:spPr>
          <a:xfrm>
            <a:off x="844062" y="583111"/>
            <a:ext cx="34887876" cy="19064195"/>
          </a:xfrm>
          <a:prstGeom prst="roundRect">
            <a:avLst>
              <a:gd name="adj" fmla="val 3385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73C3EE-8CE5-8CF0-692E-8778333B85D5}"/>
              </a:ext>
            </a:extLst>
          </p:cNvPr>
          <p:cNvSpPr txBox="1"/>
          <p:nvPr/>
        </p:nvSpPr>
        <p:spPr>
          <a:xfrm>
            <a:off x="1865387" y="1118373"/>
            <a:ext cx="60721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4 </a:t>
            </a:r>
            <a:r>
              <a:rPr lang="zh-CN" altLang="en-US" sz="8000" dirty="0">
                <a:solidFill>
                  <a:srgbClr val="1D99FF"/>
                </a:solidFill>
                <a:latin typeface="字由文艺黑" panose="00020600040101010101" pitchFamily="18" charset="-122"/>
                <a:ea typeface="字由文艺黑" panose="00020600040101010101" pitchFamily="18" charset="-122"/>
              </a:rPr>
              <a:t>总     结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CFF047-D6E5-8BA4-2254-041909404C82}"/>
              </a:ext>
            </a:extLst>
          </p:cNvPr>
          <p:cNvSpPr txBox="1"/>
          <p:nvPr/>
        </p:nvSpPr>
        <p:spPr>
          <a:xfrm>
            <a:off x="26497142" y="3807321"/>
            <a:ext cx="9234796" cy="1381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</a:t>
            </a: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语            文 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3                      7.32%</a:t>
            </a:r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                        </a:t>
            </a:r>
            <a:endParaRPr lang="en-US" altLang="zh-CN" sz="36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数            学 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5                    12.20%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英            语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10                   24.39%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历            史 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3                      7.32%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道德与法治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0                      0.00%                   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地            理 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2                      4.88%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生    物    学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0                      0.00%                      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音            乐 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2                      4.88%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美            术 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0                      0.00%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信息     技术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3                      7.32%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体            育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13                   31.71%</a:t>
            </a:r>
          </a:p>
          <a:p>
            <a:endParaRPr lang="en-US" altLang="zh-CN" sz="2800" b="1" dirty="0">
              <a:solidFill>
                <a:srgbClr val="57B3FF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合            计                     </a:t>
            </a:r>
            <a:r>
              <a:rPr lang="en-US" altLang="zh-CN" sz="3600" b="1" dirty="0">
                <a:solidFill>
                  <a:srgbClr val="57B3FF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41                100.00%</a:t>
            </a:r>
          </a:p>
          <a:p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                                                                 </a:t>
            </a: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图</a:t>
            </a:r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1-1</a:t>
            </a:r>
          </a:p>
          <a:p>
            <a:pPr marL="685800" indent="-685800">
              <a:buFont typeface="Wingdings" panose="05000000000000000000" pitchFamily="2" charset="2"/>
              <a:buChar char="p"/>
            </a:pPr>
            <a:endParaRPr lang="zh-CN" altLang="en-US" sz="4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56CD732-67DC-2B35-E521-5A5F9BEFF1EF}"/>
              </a:ext>
            </a:extLst>
          </p:cNvPr>
          <p:cNvSpPr txBox="1"/>
          <p:nvPr/>
        </p:nvSpPr>
        <p:spPr>
          <a:xfrm>
            <a:off x="4433579" y="6975035"/>
            <a:ext cx="20626695" cy="6623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800" dirty="0">
                <a:solidFill>
                  <a:srgbClr val="1D99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在本次调查中，我们得到了如下数据（图</a:t>
            </a:r>
            <a:r>
              <a:rPr lang="en-US" altLang="zh-CN" sz="4800" dirty="0">
                <a:solidFill>
                  <a:srgbClr val="1D99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1-1</a:t>
            </a:r>
            <a:r>
              <a:rPr lang="zh-CN" altLang="en-US" sz="4800" dirty="0">
                <a:solidFill>
                  <a:srgbClr val="1D99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），由此我们得出了一些信息：喜欢英语、体育、数学的人较多；喜欢语文、历史、地理、音乐、信息技术的人较少；在本次投票的人中，没有人最喜欢的科目是：道德与法治、生物学、美术。</a:t>
            </a:r>
            <a:endParaRPr lang="en-US" altLang="zh-CN" sz="4800" dirty="0">
              <a:solidFill>
                <a:srgbClr val="1D99F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4800" dirty="0">
                <a:solidFill>
                  <a:srgbClr val="1D99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    </a:t>
            </a:r>
            <a:r>
              <a:rPr lang="zh-CN" altLang="en-US" sz="4800" dirty="0">
                <a:solidFill>
                  <a:srgbClr val="1D99F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我们得到的结论是：在一些科目上，我们还需要投入一些精力，感受到学习的兴趣。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13374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FC03D4E9-D23C-F430-DC1A-AC7F12F6ECF1}"/>
              </a:ext>
            </a:extLst>
          </p:cNvPr>
          <p:cNvSpPr/>
          <p:nvPr/>
        </p:nvSpPr>
        <p:spPr>
          <a:xfrm>
            <a:off x="11760200" y="-1436"/>
            <a:ext cx="13208000" cy="1474636"/>
          </a:xfrm>
          <a:prstGeom prst="rect">
            <a:avLst/>
          </a:prstGeom>
          <a:solidFill>
            <a:srgbClr val="FAE3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9195566-C4DC-D292-1F1B-EB7E213CB985}"/>
              </a:ext>
            </a:extLst>
          </p:cNvPr>
          <p:cNvSpPr/>
          <p:nvPr/>
        </p:nvSpPr>
        <p:spPr>
          <a:xfrm>
            <a:off x="10274300" y="-5648088"/>
            <a:ext cx="16179800" cy="16179800"/>
          </a:xfrm>
          <a:prstGeom prst="ellipse">
            <a:avLst/>
          </a:prstGeom>
          <a:gradFill flip="none" rotWithShape="1">
            <a:gsLst>
              <a:gs pos="0">
                <a:srgbClr val="E1F8FF"/>
              </a:gs>
              <a:gs pos="100000">
                <a:srgbClr val="75CAFF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endParaRPr lang="en-US" altLang="zh-CN" sz="4800" dirty="0">
              <a:latin typeface="金山云技术体" pitchFamily="2" charset="-122"/>
              <a:ea typeface="金山云技术体" pitchFamily="2" charset="-122"/>
            </a:endParaRPr>
          </a:p>
          <a:p>
            <a:pPr algn="ctr"/>
            <a:r>
              <a:rPr lang="zh-CN" altLang="en-US" sz="6600" dirty="0">
                <a:latin typeface="金山云技术体" pitchFamily="2" charset="-122"/>
                <a:ea typeface="金山云技术体" pitchFamily="2" charset="-122"/>
              </a:rPr>
              <a:t>数学实践活动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CBC4914-5E16-4A25-2ACA-27053DD878F3}"/>
              </a:ext>
            </a:extLst>
          </p:cNvPr>
          <p:cNvSpPr txBox="1"/>
          <p:nvPr/>
        </p:nvSpPr>
        <p:spPr>
          <a:xfrm>
            <a:off x="12482716" y="16602288"/>
            <a:ext cx="129869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5400" dirty="0">
                <a:solidFill>
                  <a:srgbClr val="1D99FF"/>
                </a:solidFill>
                <a:effectLst/>
                <a:latin typeface="金山云技术体" pitchFamily="2" charset="-122"/>
                <a:ea typeface="金山云技术体" pitchFamily="2" charset="-122"/>
              </a:rPr>
              <a:t>2023 0525 0945 0936 0931 0910 0907</a:t>
            </a:r>
            <a:r>
              <a:rPr lang="zh-CN" altLang="en-US" sz="5400" dirty="0">
                <a:solidFill>
                  <a:srgbClr val="1D99FF"/>
                </a:solidFill>
                <a:effectLst/>
              </a:rPr>
              <a:t> 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0A21AB1-0623-ED0A-D150-81056EFA916C}"/>
              </a:ext>
            </a:extLst>
          </p:cNvPr>
          <p:cNvSpPr txBox="1"/>
          <p:nvPr/>
        </p:nvSpPr>
        <p:spPr>
          <a:xfrm>
            <a:off x="10208416" y="7543776"/>
            <a:ext cx="1740376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200" dirty="0">
                <a:solidFill>
                  <a:srgbClr val="0059A2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最喜欢的科目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A8A9D66-2D7E-DC39-5BAA-8E852C7250AA}"/>
              </a:ext>
            </a:extLst>
          </p:cNvPr>
          <p:cNvSpPr txBox="1"/>
          <p:nvPr/>
        </p:nvSpPr>
        <p:spPr>
          <a:xfrm>
            <a:off x="10274300" y="10698130"/>
            <a:ext cx="1740376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200" dirty="0">
                <a:solidFill>
                  <a:srgbClr val="0059A2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完</a:t>
            </a:r>
          </a:p>
        </p:txBody>
      </p:sp>
    </p:spTree>
    <p:extLst>
      <p:ext uri="{BB962C8B-B14F-4D97-AF65-F5344CB8AC3E}">
        <p14:creationId xmlns:p14="http://schemas.microsoft.com/office/powerpoint/2010/main" val="2912283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1786</TotalTime>
  <Words>449</Words>
  <Application>Microsoft Office PowerPoint</Application>
  <PresentationFormat>自定义</PresentationFormat>
  <Paragraphs>221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等线</vt:lpstr>
      <vt:lpstr>金山云技术体</vt:lpstr>
      <vt:lpstr>字魂59号-创粗黑</vt:lpstr>
      <vt:lpstr>思源宋体 CN SemiBold</vt:lpstr>
      <vt:lpstr>Boxed Round Heavy</vt:lpstr>
      <vt:lpstr>宋体</vt:lpstr>
      <vt:lpstr>Arial</vt:lpstr>
      <vt:lpstr>思源宋体 CN Heavy</vt:lpstr>
      <vt:lpstr>字魂58号-创中黑</vt:lpstr>
      <vt:lpstr>字由文艺黑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20230525-数学问卷调查表</dc:title>
  <dc:creator>Cyclone2.0</dc:creator>
  <cp:lastModifiedBy>hp ruizhi</cp:lastModifiedBy>
  <cp:revision>9</cp:revision>
  <cp:lastPrinted>2023-05-23T15:25:01Z</cp:lastPrinted>
  <dcterms:created xsi:type="dcterms:W3CDTF">2023-05-20T15:11:30Z</dcterms:created>
  <dcterms:modified xsi:type="dcterms:W3CDTF">2023-05-23T15:31:11Z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licationName">
    <vt:lpwstr>Cyclone2.0</vt:lpwstr>
  </property>
  <property fmtid="{D5CDD505-2E9C-101B-9397-08002B2CF9AE}" pid="3" name="ApplicationVersion">
    <vt:lpwstr>EN-PPT-5.1.19.9</vt:lpwstr>
  </property>
</Properties>
</file>